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onterchi Serif Bold" charset="1" panose="02000503060000020004"/>
      <p:regular r:id="rId37"/>
    </p:embeddedFont>
    <p:embeddedFont>
      <p:font typeface="Source Serif Pro" charset="1" panose="02040603050405020204"/>
      <p:regular r:id="rId38"/>
    </p:embeddedFont>
    <p:embeddedFont>
      <p:font typeface="Open Sans" charset="1" panose="020B0606030504020204"/>
      <p:regular r:id="rId39"/>
    </p:embeddedFont>
    <p:embeddedFont>
      <p:font typeface="Karimun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0782" y="2830599"/>
            <a:ext cx="10726410" cy="437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7"/>
              </a:lnSpc>
            </a:pPr>
            <a:r>
              <a:rPr lang="en-US" b="true" sz="12590" spc="768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SISTEMA DE BUSES UTPL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30644" y="8635260"/>
            <a:ext cx="3626362" cy="94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Realizado por:</a:t>
            </a:r>
          </a:p>
          <a:p>
            <a:pPr algn="r">
              <a:lnSpc>
                <a:spcPts val="2592"/>
              </a:lnSpc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Cristian Quizhpe </a:t>
            </a:r>
          </a:p>
          <a:p>
            <a:pPr algn="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1851" spc="40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Lennin Salinas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DATOSRUTAS.JAVA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235" y="2071265"/>
            <a:ext cx="16569530" cy="7808391"/>
          </a:xfrm>
          <a:custGeom>
            <a:avLst/>
            <a:gdLst/>
            <a:ahLst/>
            <a:cxnLst/>
            <a:rect r="r" b="b" t="t" l="l"/>
            <a:pathLst>
              <a:path h="7808391" w="16569530">
                <a:moveTo>
                  <a:pt x="0" y="0"/>
                </a:moveTo>
                <a:lnTo>
                  <a:pt x="16569530" y="0"/>
                </a:lnTo>
                <a:lnTo>
                  <a:pt x="16569530" y="7808390"/>
                </a:lnTo>
                <a:lnTo>
                  <a:pt x="0" y="7808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7699" y="1322571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carga el archivo Horarioss.csv y los inserta en 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2647" y="5553603"/>
            <a:ext cx="5054446" cy="79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Como podemos observar en este caso tiene 2 parametros “?”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DATOSRUTAS.JAVA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879" y="2365378"/>
            <a:ext cx="17215022" cy="6907527"/>
          </a:xfrm>
          <a:custGeom>
            <a:avLst/>
            <a:gdLst/>
            <a:ahLst/>
            <a:cxnLst/>
            <a:rect r="r" b="b" t="t" l="l"/>
            <a:pathLst>
              <a:path h="6907527" w="17215022">
                <a:moveTo>
                  <a:pt x="0" y="0"/>
                </a:moveTo>
                <a:lnTo>
                  <a:pt x="17215022" y="0"/>
                </a:lnTo>
                <a:lnTo>
                  <a:pt x="17215022" y="6907527"/>
                </a:lnTo>
                <a:lnTo>
                  <a:pt x="0" y="6907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7699" y="1322571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carga el archivo Choferes.csv y los inserta en sql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DATOSRUTAS.JAVA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023" y="2189421"/>
            <a:ext cx="17057799" cy="7803943"/>
          </a:xfrm>
          <a:custGeom>
            <a:avLst/>
            <a:gdLst/>
            <a:ahLst/>
            <a:cxnLst/>
            <a:rect r="r" b="b" t="t" l="l"/>
            <a:pathLst>
              <a:path h="7803943" w="17057799">
                <a:moveTo>
                  <a:pt x="0" y="0"/>
                </a:moveTo>
                <a:lnTo>
                  <a:pt x="17057799" y="0"/>
                </a:lnTo>
                <a:lnTo>
                  <a:pt x="17057799" y="7803943"/>
                </a:lnTo>
                <a:lnTo>
                  <a:pt x="0" y="780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7699" y="1322571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carga el archivo Bus.csv y los inserta en sql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CONEXION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1265" y="1155242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se encarga de la conexion a la base de datos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5599" y="1762045"/>
            <a:ext cx="15705564" cy="8524955"/>
          </a:xfrm>
          <a:custGeom>
            <a:avLst/>
            <a:gdLst/>
            <a:ahLst/>
            <a:cxnLst/>
            <a:rect r="r" b="b" t="t" l="l"/>
            <a:pathLst>
              <a:path h="8524955" w="15705564">
                <a:moveTo>
                  <a:pt x="0" y="0"/>
                </a:moveTo>
                <a:lnTo>
                  <a:pt x="15705564" y="0"/>
                </a:lnTo>
                <a:lnTo>
                  <a:pt x="15705564" y="8524955"/>
                </a:lnTo>
                <a:lnTo>
                  <a:pt x="0" y="852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4" r="0" b="-1584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663453" y="-1971585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7388" y="309858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MODIFICARRUTAS.JAVA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643924"/>
            <a:ext cx="13960674" cy="8524955"/>
          </a:xfrm>
          <a:custGeom>
            <a:avLst/>
            <a:gdLst/>
            <a:ahLst/>
            <a:cxnLst/>
            <a:rect r="r" b="b" t="t" l="l"/>
            <a:pathLst>
              <a:path h="8524955" w="13960674">
                <a:moveTo>
                  <a:pt x="0" y="0"/>
                </a:moveTo>
                <a:lnTo>
                  <a:pt x="13960674" y="0"/>
                </a:lnTo>
                <a:lnTo>
                  <a:pt x="13960674" y="8524955"/>
                </a:lnTo>
                <a:lnTo>
                  <a:pt x="0" y="852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6" r="0" b="-3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9051" y="1606352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encarga de crear una linea definiendole valores </a:t>
            </a:r>
          </a:p>
        </p:txBody>
      </p:sp>
      <p:sp>
        <p:nvSpPr>
          <p:cNvPr name="AutoShape 8" id="8"/>
          <p:cNvSpPr/>
          <p:nvPr/>
        </p:nvSpPr>
        <p:spPr>
          <a:xfrm>
            <a:off x="4389479" y="6968438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3579079" y="5539577"/>
            <a:ext cx="39738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196397" y="4920742"/>
            <a:ext cx="5134352" cy="98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Le dice a la base de datos que realice la operación INSERT que se definió en la variable sql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389479" y="7349327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9526974" y="5080085"/>
            <a:ext cx="0" cy="3790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6553027" y="5080085"/>
            <a:ext cx="0" cy="3072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538999" y="3727290"/>
            <a:ext cx="105578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894521" y="2308404"/>
            <a:ext cx="3151559" cy="65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sentencia sql en una variable String llamada sql 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2763573" y="2648000"/>
            <a:ext cx="282507" cy="14444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2357682" y="4939162"/>
            <a:ext cx="1221398" cy="268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8"/>
              </a:lnSpc>
            </a:pPr>
            <a:r>
              <a:rPr lang="en-US" sz="1691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utiliza para guardar de forma permanente los cambios realizados en la base de datos.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976460" y="5691977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9526974" y="5260474"/>
            <a:ext cx="669423" cy="91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6553027" y="5099135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6553027" y="5395556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4408529" y="6968438"/>
            <a:ext cx="0" cy="3072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382476" y="6970257"/>
            <a:ext cx="0" cy="3790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7382476" y="7159792"/>
            <a:ext cx="65009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8071470" y="6868427"/>
            <a:ext cx="6301166" cy="61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utiliza para deshacer o revertir los cambios que se han realizado en la base de datos dentro de la transacción actual.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905" y="265767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9" y="0"/>
                </a:lnTo>
                <a:lnTo>
                  <a:pt x="11301259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119" y="5253514"/>
            <a:ext cx="11301259" cy="4831288"/>
          </a:xfrm>
          <a:custGeom>
            <a:avLst/>
            <a:gdLst/>
            <a:ahLst/>
            <a:cxnLst/>
            <a:rect r="r" b="b" t="t" l="l"/>
            <a:pathLst>
              <a:path h="4831288" w="11301259">
                <a:moveTo>
                  <a:pt x="0" y="0"/>
                </a:moveTo>
                <a:lnTo>
                  <a:pt x="11301259" y="0"/>
                </a:lnTo>
                <a:lnTo>
                  <a:pt x="11301259" y="4831289"/>
                </a:lnTo>
                <a:lnTo>
                  <a:pt x="0" y="483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98119" y="802388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2397756" y="4286510"/>
            <a:ext cx="4603711" cy="3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ha creado una nueva linea la “Linea 100” en la base de datos con eso podemos concluir que funciona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MODIFICARRUTAS.JAVA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41265" y="1762045"/>
            <a:ext cx="13796852" cy="8657525"/>
          </a:xfrm>
          <a:custGeom>
            <a:avLst/>
            <a:gdLst/>
            <a:ahLst/>
            <a:cxnLst/>
            <a:rect r="r" b="b" t="t" l="l"/>
            <a:pathLst>
              <a:path h="8657525" w="13796852">
                <a:moveTo>
                  <a:pt x="0" y="0"/>
                </a:moveTo>
                <a:lnTo>
                  <a:pt x="13796852" y="0"/>
                </a:lnTo>
                <a:lnTo>
                  <a:pt x="13796852" y="8657524"/>
                </a:lnTo>
                <a:lnTo>
                  <a:pt x="0" y="865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1265" y="1155242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se encarga de eliminar una ruta de la base de datos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511" y="87566"/>
            <a:ext cx="8483689" cy="5259197"/>
          </a:xfrm>
          <a:custGeom>
            <a:avLst/>
            <a:gdLst/>
            <a:ahLst/>
            <a:cxnLst/>
            <a:rect r="r" b="b" t="t" l="l"/>
            <a:pathLst>
              <a:path h="5259197" w="8483689">
                <a:moveTo>
                  <a:pt x="0" y="0"/>
                </a:moveTo>
                <a:lnTo>
                  <a:pt x="8483689" y="0"/>
                </a:lnTo>
                <a:lnTo>
                  <a:pt x="8483689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0278" y="5623230"/>
            <a:ext cx="10277114" cy="3842616"/>
          </a:xfrm>
          <a:custGeom>
            <a:avLst/>
            <a:gdLst/>
            <a:ahLst/>
            <a:cxnLst/>
            <a:rect r="r" b="b" t="t" l="l"/>
            <a:pathLst>
              <a:path h="3842616" w="10277114">
                <a:moveTo>
                  <a:pt x="0" y="0"/>
                </a:moveTo>
                <a:lnTo>
                  <a:pt x="10277115" y="0"/>
                </a:lnTo>
                <a:lnTo>
                  <a:pt x="10277115" y="3842616"/>
                </a:lnTo>
                <a:lnTo>
                  <a:pt x="0" y="3842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0200" y="476294"/>
            <a:ext cx="8965202" cy="3832624"/>
          </a:xfrm>
          <a:custGeom>
            <a:avLst/>
            <a:gdLst/>
            <a:ahLst/>
            <a:cxnLst/>
            <a:rect r="r" b="b" t="t" l="l"/>
            <a:pathLst>
              <a:path h="3832624" w="8965202">
                <a:moveTo>
                  <a:pt x="0" y="0"/>
                </a:moveTo>
                <a:lnTo>
                  <a:pt x="8965202" y="0"/>
                </a:lnTo>
                <a:lnTo>
                  <a:pt x="8965202" y="3832623"/>
                </a:lnTo>
                <a:lnTo>
                  <a:pt x="0" y="3832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939129" y="178068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0827657" y="4536698"/>
            <a:ext cx="4603711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Pero.. ¿Y la linea 7?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7122" y="5957143"/>
            <a:ext cx="4603711" cy="375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Aqui le decimos al programa que elimine la “Linea 07” de la base de datos por eso ya no se la puede ver en la base de datos.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MODIFICARRUTAS.JAVA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6636" y="1762045"/>
            <a:ext cx="16573443" cy="8203855"/>
          </a:xfrm>
          <a:custGeom>
            <a:avLst/>
            <a:gdLst/>
            <a:ahLst/>
            <a:cxnLst/>
            <a:rect r="r" b="b" t="t" l="l"/>
            <a:pathLst>
              <a:path h="8203855" w="16573443">
                <a:moveTo>
                  <a:pt x="0" y="0"/>
                </a:moveTo>
                <a:lnTo>
                  <a:pt x="16573443" y="0"/>
                </a:lnTo>
                <a:lnTo>
                  <a:pt x="16573443" y="8203854"/>
                </a:lnTo>
                <a:lnTo>
                  <a:pt x="0" y="820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1265" y="1155242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encarga de agregar paradas concatenadas y separadas por un “;”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3240" y="7237700"/>
            <a:ext cx="12633543" cy="2131910"/>
          </a:xfrm>
          <a:custGeom>
            <a:avLst/>
            <a:gdLst/>
            <a:ahLst/>
            <a:cxnLst/>
            <a:rect r="r" b="b" t="t" l="l"/>
            <a:pathLst>
              <a:path h="2131910" w="12633543">
                <a:moveTo>
                  <a:pt x="0" y="0"/>
                </a:moveTo>
                <a:lnTo>
                  <a:pt x="12633543" y="0"/>
                </a:lnTo>
                <a:lnTo>
                  <a:pt x="12633543" y="2131910"/>
                </a:lnTo>
                <a:lnTo>
                  <a:pt x="0" y="2131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8668" y="1028700"/>
            <a:ext cx="9440685" cy="4791863"/>
          </a:xfrm>
          <a:custGeom>
            <a:avLst/>
            <a:gdLst/>
            <a:ahLst/>
            <a:cxnLst/>
            <a:rect r="r" b="b" t="t" l="l"/>
            <a:pathLst>
              <a:path h="4791863" w="9440685">
                <a:moveTo>
                  <a:pt x="0" y="0"/>
                </a:moveTo>
                <a:lnTo>
                  <a:pt x="9440685" y="0"/>
                </a:lnTo>
                <a:lnTo>
                  <a:pt x="9440685" y="4791863"/>
                </a:lnTo>
                <a:lnTo>
                  <a:pt x="0" y="479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45" y="1028700"/>
            <a:ext cx="8389124" cy="2441114"/>
          </a:xfrm>
          <a:custGeom>
            <a:avLst/>
            <a:gdLst/>
            <a:ahLst/>
            <a:cxnLst/>
            <a:rect r="r" b="b" t="t" l="l"/>
            <a:pathLst>
              <a:path h="2441114" w="8389124">
                <a:moveTo>
                  <a:pt x="0" y="0"/>
                </a:moveTo>
                <a:lnTo>
                  <a:pt x="8389124" y="0"/>
                </a:lnTo>
                <a:lnTo>
                  <a:pt x="8389124" y="2441114"/>
                </a:lnTo>
                <a:lnTo>
                  <a:pt x="0" y="244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0140" y="3915956"/>
            <a:ext cx="7305291" cy="275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312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observando en la base de datos vemo que tiene paradas ya asignadas pero podemos agregarle una N cantidad de paradas pero en este caso van a ser 2: Parada1 y Parada2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015069" y="-647592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5291">
            <a:off x="-474417" y="253267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71" y="885825"/>
            <a:ext cx="14326125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PROBLEMA DE ESTUDIO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1649" y="3344027"/>
            <a:ext cx="13532547" cy="299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  <a:spcBef>
                <a:spcPct val="0"/>
              </a:spcBef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 necesita un sistema que regule las lineas de los buses, se pueda buscar una linea por medio de su parada y buscar el horario que tiene una linea, ademas de eso tambien se debe poder optimizar en funcion al porcentaje que tiene un bus y tambien un analisis de todas las lineas.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9559" y="270182"/>
            <a:ext cx="12536727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MODIFICARRUTAS.JAVA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432964" y="-968752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1915" y="2034091"/>
            <a:ext cx="16929045" cy="8252909"/>
          </a:xfrm>
          <a:custGeom>
            <a:avLst/>
            <a:gdLst/>
            <a:ahLst/>
            <a:cxnLst/>
            <a:rect r="r" b="b" t="t" l="l"/>
            <a:pathLst>
              <a:path h="8252909" w="16929045">
                <a:moveTo>
                  <a:pt x="0" y="0"/>
                </a:moveTo>
                <a:lnTo>
                  <a:pt x="16929044" y="0"/>
                </a:lnTo>
                <a:lnTo>
                  <a:pt x="16929044" y="8252909"/>
                </a:lnTo>
                <a:lnTo>
                  <a:pt x="0" y="825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6170053" y="5469849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9144000" y="5327958"/>
            <a:ext cx="1141777" cy="2136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3469224" y="1382219"/>
            <a:ext cx="10368578" cy="123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este metodo se encarga de asignar uno o varios horarios en la tabla lineas en la 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3785" y="5114925"/>
            <a:ext cx="5134352" cy="98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Le dice a la base de datos que realice la operación UPDATE que se definió en la variable sql</a:t>
            </a:r>
          </a:p>
        </p:txBody>
      </p:sp>
      <p:sp>
        <p:nvSpPr>
          <p:cNvPr name="AutoShape 9" id="9"/>
          <p:cNvSpPr/>
          <p:nvPr/>
        </p:nvSpPr>
        <p:spPr>
          <a:xfrm>
            <a:off x="6170053" y="5162550"/>
            <a:ext cx="297394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9144000" y="5162550"/>
            <a:ext cx="0" cy="3790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6170053" y="5162550"/>
            <a:ext cx="0" cy="3072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196105" y="4174962"/>
            <a:ext cx="1330387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510506" y="6586911"/>
            <a:ext cx="3151559" cy="65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891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sentencia sql en una variable String llamada sql 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15326764" y="4174962"/>
            <a:ext cx="418133" cy="24405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91" y="184458"/>
            <a:ext cx="11301259" cy="3842428"/>
          </a:xfrm>
          <a:custGeom>
            <a:avLst/>
            <a:gdLst/>
            <a:ahLst/>
            <a:cxnLst/>
            <a:rect r="r" b="b" t="t" l="l"/>
            <a:pathLst>
              <a:path h="3842428" w="11301259">
                <a:moveTo>
                  <a:pt x="0" y="0"/>
                </a:moveTo>
                <a:lnTo>
                  <a:pt x="11301259" y="0"/>
                </a:lnTo>
                <a:lnTo>
                  <a:pt x="11301259" y="3842428"/>
                </a:lnTo>
                <a:lnTo>
                  <a:pt x="0" y="384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523" y="5245955"/>
            <a:ext cx="7308359" cy="4509905"/>
          </a:xfrm>
          <a:custGeom>
            <a:avLst/>
            <a:gdLst/>
            <a:ahLst/>
            <a:cxnLst/>
            <a:rect r="r" b="b" t="t" l="l"/>
            <a:pathLst>
              <a:path h="4509905" w="7308359">
                <a:moveTo>
                  <a:pt x="0" y="0"/>
                </a:moveTo>
                <a:lnTo>
                  <a:pt x="7308359" y="0"/>
                </a:lnTo>
                <a:lnTo>
                  <a:pt x="7308359" y="4509905"/>
                </a:lnTo>
                <a:lnTo>
                  <a:pt x="0" y="450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28628" y="5624638"/>
            <a:ext cx="8342155" cy="2784416"/>
          </a:xfrm>
          <a:custGeom>
            <a:avLst/>
            <a:gdLst/>
            <a:ahLst/>
            <a:cxnLst/>
            <a:rect r="r" b="b" t="t" l="l"/>
            <a:pathLst>
              <a:path h="2784416" w="8342155">
                <a:moveTo>
                  <a:pt x="0" y="0"/>
                </a:moveTo>
                <a:lnTo>
                  <a:pt x="8342156" y="0"/>
                </a:lnTo>
                <a:lnTo>
                  <a:pt x="8342156" y="2784416"/>
                </a:lnTo>
                <a:lnTo>
                  <a:pt x="0" y="278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891" y="4186020"/>
            <a:ext cx="11301259" cy="84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obervamos que la Linea 01 tiene null en la columna horarios, ahora vamos a modificar para agregar un nuevo o varios horarios en la columnda “horario”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MODIFICARRUTAS.JAVA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127156"/>
            <a:ext cx="12585040" cy="8041198"/>
          </a:xfrm>
          <a:custGeom>
            <a:avLst/>
            <a:gdLst/>
            <a:ahLst/>
            <a:cxnLst/>
            <a:rect r="r" b="b" t="t" l="l"/>
            <a:pathLst>
              <a:path h="8041198" w="12585040">
                <a:moveTo>
                  <a:pt x="0" y="0"/>
                </a:moveTo>
                <a:lnTo>
                  <a:pt x="12585040" y="0"/>
                </a:lnTo>
                <a:lnTo>
                  <a:pt x="12585040" y="8041198"/>
                </a:lnTo>
                <a:lnTo>
                  <a:pt x="0" y="8041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1698" y="1660236"/>
            <a:ext cx="4351972" cy="3483264"/>
          </a:xfrm>
          <a:custGeom>
            <a:avLst/>
            <a:gdLst/>
            <a:ahLst/>
            <a:cxnLst/>
            <a:rect r="r" b="b" t="t" l="l"/>
            <a:pathLst>
              <a:path h="3483264" w="4351972">
                <a:moveTo>
                  <a:pt x="0" y="0"/>
                </a:moveTo>
                <a:lnTo>
                  <a:pt x="4351971" y="0"/>
                </a:lnTo>
                <a:lnTo>
                  <a:pt x="4351971" y="3483264"/>
                </a:lnTo>
                <a:lnTo>
                  <a:pt x="0" y="3483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71134" y="5521310"/>
            <a:ext cx="4988087" cy="977048"/>
          </a:xfrm>
          <a:custGeom>
            <a:avLst/>
            <a:gdLst/>
            <a:ahLst/>
            <a:cxnLst/>
            <a:rect r="r" b="b" t="t" l="l"/>
            <a:pathLst>
              <a:path h="977048" w="4988087">
                <a:moveTo>
                  <a:pt x="0" y="0"/>
                </a:moveTo>
                <a:lnTo>
                  <a:pt x="4988086" y="0"/>
                </a:lnTo>
                <a:lnTo>
                  <a:pt x="4988086" y="977048"/>
                </a:lnTo>
                <a:lnTo>
                  <a:pt x="0" y="977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3080" y="6574558"/>
            <a:ext cx="4132288" cy="3455946"/>
          </a:xfrm>
          <a:custGeom>
            <a:avLst/>
            <a:gdLst/>
            <a:ahLst/>
            <a:cxnLst/>
            <a:rect r="r" b="b" t="t" l="l"/>
            <a:pathLst>
              <a:path h="3455946" w="4132288">
                <a:moveTo>
                  <a:pt x="0" y="0"/>
                </a:moveTo>
                <a:lnTo>
                  <a:pt x="4132288" y="0"/>
                </a:lnTo>
                <a:lnTo>
                  <a:pt x="4132288" y="3455946"/>
                </a:lnTo>
                <a:lnTo>
                  <a:pt x="0" y="345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327465"/>
            <a:ext cx="12355051" cy="123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este metodo se encarga de asignar un chofer a un bus con el ID del bus y del chofer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6685" y="433170"/>
            <a:ext cx="4196985" cy="115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197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vamos a cambiar la asignacion del BUS003 va a tener ahora el CH015 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3311698" y="7512544"/>
            <a:ext cx="40842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3" id="13"/>
          <p:cNvSpPr/>
          <p:nvPr/>
        </p:nvSpPr>
        <p:spPr>
          <a:xfrm flipV="true">
            <a:off x="13523047" y="2583583"/>
            <a:ext cx="40842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OPTIMIZACIONRUTAS.JAVA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929374"/>
            <a:ext cx="18288000" cy="5646420"/>
          </a:xfrm>
          <a:custGeom>
            <a:avLst/>
            <a:gdLst/>
            <a:ahLst/>
            <a:cxnLst/>
            <a:rect r="r" b="b" t="t" l="l"/>
            <a:pathLst>
              <a:path h="5646420" w="18288000">
                <a:moveTo>
                  <a:pt x="0" y="0"/>
                </a:moveTo>
                <a:lnTo>
                  <a:pt x="18288000" y="0"/>
                </a:lnTo>
                <a:lnTo>
                  <a:pt x="18288000" y="5646420"/>
                </a:lnTo>
                <a:lnTo>
                  <a:pt x="0" y="564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162" y="1322571"/>
            <a:ext cx="12355051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esta clase es nuestra carta de triunfo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55744"/>
            <a:ext cx="12355051" cy="186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este metodo nos da un analisis detallado de una linea en concreto que le mandemos por consola ej: Linea 01 </a:t>
            </a:r>
          </a:p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y retorna un nuevo objeto llamado AnalisisLinea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42900"/>
            <a:ext cx="15757651" cy="9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b="true" sz="63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OPTIMIZACIONRUTAS.JAVA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7208" y="2216226"/>
            <a:ext cx="16632092" cy="8357626"/>
          </a:xfrm>
          <a:custGeom>
            <a:avLst/>
            <a:gdLst/>
            <a:ahLst/>
            <a:cxnLst/>
            <a:rect r="r" b="b" t="t" l="l"/>
            <a:pathLst>
              <a:path h="8357626" w="16632092">
                <a:moveTo>
                  <a:pt x="0" y="0"/>
                </a:moveTo>
                <a:lnTo>
                  <a:pt x="16632092" y="0"/>
                </a:lnTo>
                <a:lnTo>
                  <a:pt x="16632092" y="8357626"/>
                </a:lnTo>
                <a:lnTo>
                  <a:pt x="0" y="835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162" y="962025"/>
            <a:ext cx="17569012" cy="169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Su propósito principal es encapsular toda la información relevante sobre el rendimiento y las recomendaciones de una línea después de que ha sido procesada por la lógica de optimización en la clase OptimizacionRutas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42900"/>
            <a:ext cx="15757651" cy="9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b="true" sz="63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OPTIMIZACIONRUTAS.JAVA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883" y="1677056"/>
            <a:ext cx="17693611" cy="8492933"/>
          </a:xfrm>
          <a:custGeom>
            <a:avLst/>
            <a:gdLst/>
            <a:ahLst/>
            <a:cxnLst/>
            <a:rect r="r" b="b" t="t" l="l"/>
            <a:pathLst>
              <a:path h="8492933" w="17693611">
                <a:moveTo>
                  <a:pt x="0" y="0"/>
                </a:moveTo>
                <a:lnTo>
                  <a:pt x="17693611" y="0"/>
                </a:lnTo>
                <a:lnTo>
                  <a:pt x="17693611" y="8492933"/>
                </a:lnTo>
                <a:lnTo>
                  <a:pt x="0" y="8492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162" y="1080141"/>
            <a:ext cx="17569012" cy="112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tiene como objetivo recuperar todas las líneas de transporte de la base de datos, simular un análisis de su porcentaje de ocupación y generar recomendaciones basadas en este análisis.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42900"/>
            <a:ext cx="15757651" cy="9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b="true" sz="63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OPTIMIZACIONRUTAS.JAVA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520" y="3836405"/>
            <a:ext cx="16160563" cy="4848169"/>
          </a:xfrm>
          <a:custGeom>
            <a:avLst/>
            <a:gdLst/>
            <a:ahLst/>
            <a:cxnLst/>
            <a:rect r="r" b="b" t="t" l="l"/>
            <a:pathLst>
              <a:path h="4848169" w="16160563">
                <a:moveTo>
                  <a:pt x="0" y="0"/>
                </a:moveTo>
                <a:lnTo>
                  <a:pt x="16160563" y="0"/>
                </a:lnTo>
                <a:lnTo>
                  <a:pt x="16160563" y="4848169"/>
                </a:lnTo>
                <a:lnTo>
                  <a:pt x="0" y="48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3987" y="2767507"/>
            <a:ext cx="17569012" cy="55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retorna un double porcentaje de ocupacion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42900"/>
            <a:ext cx="15757651" cy="9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b="true" sz="63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OPTIMIZACIONRUTAS.JAVA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8184" y="2225659"/>
            <a:ext cx="11691740" cy="8768805"/>
          </a:xfrm>
          <a:custGeom>
            <a:avLst/>
            <a:gdLst/>
            <a:ahLst/>
            <a:cxnLst/>
            <a:rect r="r" b="b" t="t" l="l"/>
            <a:pathLst>
              <a:path h="8768805" w="11691740">
                <a:moveTo>
                  <a:pt x="0" y="0"/>
                </a:moveTo>
                <a:lnTo>
                  <a:pt x="11691739" y="0"/>
                </a:lnTo>
                <a:lnTo>
                  <a:pt x="11691739" y="8768805"/>
                </a:lnTo>
                <a:lnTo>
                  <a:pt x="0" y="876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24765" y="1628744"/>
            <a:ext cx="11005159" cy="112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genera las recomendaciones que se puede hacer hacia el bus en base al porcentaje de ocupacion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721" y="1406007"/>
            <a:ext cx="3893481" cy="8262030"/>
          </a:xfrm>
          <a:custGeom>
            <a:avLst/>
            <a:gdLst/>
            <a:ahLst/>
            <a:cxnLst/>
            <a:rect r="r" b="b" t="t" l="l"/>
            <a:pathLst>
              <a:path h="8262030" w="3893481">
                <a:moveTo>
                  <a:pt x="0" y="0"/>
                </a:moveTo>
                <a:lnTo>
                  <a:pt x="3893481" y="0"/>
                </a:lnTo>
                <a:lnTo>
                  <a:pt x="3893481" y="8262030"/>
                </a:lnTo>
                <a:lnTo>
                  <a:pt x="0" y="826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4980" y="1406007"/>
            <a:ext cx="3904232" cy="8396198"/>
          </a:xfrm>
          <a:custGeom>
            <a:avLst/>
            <a:gdLst/>
            <a:ahLst/>
            <a:cxnLst/>
            <a:rect r="r" b="b" t="t" l="l"/>
            <a:pathLst>
              <a:path h="8396198" w="3904232">
                <a:moveTo>
                  <a:pt x="0" y="0"/>
                </a:moveTo>
                <a:lnTo>
                  <a:pt x="3904232" y="0"/>
                </a:lnTo>
                <a:lnTo>
                  <a:pt x="3904232" y="8396198"/>
                </a:lnTo>
                <a:lnTo>
                  <a:pt x="0" y="8396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88337" y="3245411"/>
            <a:ext cx="8275384" cy="3079213"/>
          </a:xfrm>
          <a:custGeom>
            <a:avLst/>
            <a:gdLst/>
            <a:ahLst/>
            <a:cxnLst/>
            <a:rect r="r" b="b" t="t" l="l"/>
            <a:pathLst>
              <a:path h="3079213" w="8275384">
                <a:moveTo>
                  <a:pt x="0" y="0"/>
                </a:moveTo>
                <a:lnTo>
                  <a:pt x="8275384" y="0"/>
                </a:lnTo>
                <a:lnTo>
                  <a:pt x="8275384" y="3079212"/>
                </a:lnTo>
                <a:lnTo>
                  <a:pt x="0" y="3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0504" y="278851"/>
            <a:ext cx="14278648" cy="112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Casos de prueba (la clase optimizacionRutas.java se centra en la aleatoriedad de porcentaje de ocupacion para cada linea)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42900"/>
            <a:ext cx="15757651" cy="9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b="true" sz="63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VISTA ADMIN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7239" y="1863007"/>
            <a:ext cx="11155880" cy="8910759"/>
          </a:xfrm>
          <a:custGeom>
            <a:avLst/>
            <a:gdLst/>
            <a:ahLst/>
            <a:cxnLst/>
            <a:rect r="r" b="b" t="t" l="l"/>
            <a:pathLst>
              <a:path h="8910759" w="11155880">
                <a:moveTo>
                  <a:pt x="0" y="0"/>
                </a:moveTo>
                <a:lnTo>
                  <a:pt x="11155880" y="0"/>
                </a:lnTo>
                <a:lnTo>
                  <a:pt x="11155880" y="8910759"/>
                </a:lnTo>
                <a:lnTo>
                  <a:pt x="0" y="891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8555" y="1099904"/>
            <a:ext cx="13586828" cy="112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esta vista tambien se encuentra el metodo de mostrar las rutas que superan una ocupacion ingresada por teclado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015069" y="-647592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5291">
            <a:off x="-474417" y="253267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7871" y="885825"/>
            <a:ext cx="14326125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SOLUCION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3491" y="2653873"/>
            <a:ext cx="13532547" cy="601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Crear un sistema de gestión de transporte universitario (en este caso es la Universidad Técnica Particular de Loja) que permita buscar rutas por parada o línea, administrar Autobuses/paradas </a:t>
            </a:r>
          </a:p>
          <a:p>
            <a:pPr algn="just">
              <a:lnSpc>
                <a:spcPts val="4826"/>
              </a:lnSpc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para ello vamos a tener que crear las funciones principales :</a:t>
            </a:r>
          </a:p>
          <a:p>
            <a:pPr algn="just" marL="744341" indent="-372171" lvl="1">
              <a:lnSpc>
                <a:spcPts val="4826"/>
              </a:lnSpc>
              <a:buFont typeface="Arial"/>
              <a:buChar char="•"/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Búsqueda de rutas por parada o línea de autobús.</a:t>
            </a:r>
          </a:p>
          <a:p>
            <a:pPr algn="just" marL="744341" indent="-372171" lvl="1">
              <a:lnSpc>
                <a:spcPts val="4826"/>
              </a:lnSpc>
              <a:buFont typeface="Arial"/>
              <a:buChar char="•"/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Gestión de líneas: Crear, eliminar y agregar paradas a líneas existentes.</a:t>
            </a:r>
          </a:p>
          <a:p>
            <a:pPr algn="just" marL="744341" indent="-372171" lvl="1">
              <a:lnSpc>
                <a:spcPts val="4826"/>
              </a:lnSpc>
              <a:buFont typeface="Arial"/>
              <a:buChar char="•"/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Asignación de choferes a líneas creadas.</a:t>
            </a:r>
          </a:p>
          <a:p>
            <a:pPr algn="just">
              <a:lnSpc>
                <a:spcPts val="4826"/>
              </a:lnSpc>
              <a:spcBef>
                <a:spcPct val="0"/>
              </a:spcBef>
            </a:pPr>
            <a:r>
              <a:rPr lang="en-US" sz="3447" spc="75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Donde el resultado será mediante consola.</a:t>
            </a:r>
          </a:p>
          <a:p>
            <a:pPr algn="just">
              <a:lnSpc>
                <a:spcPts val="4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670" y="524973"/>
            <a:ext cx="4860999" cy="9237054"/>
          </a:xfrm>
          <a:custGeom>
            <a:avLst/>
            <a:gdLst/>
            <a:ahLst/>
            <a:cxnLst/>
            <a:rect r="r" b="b" t="t" l="l"/>
            <a:pathLst>
              <a:path h="9237054" w="4860999">
                <a:moveTo>
                  <a:pt x="0" y="0"/>
                </a:moveTo>
                <a:lnTo>
                  <a:pt x="4860999" y="0"/>
                </a:lnTo>
                <a:lnTo>
                  <a:pt x="4860999" y="9237054"/>
                </a:lnTo>
                <a:lnTo>
                  <a:pt x="0" y="923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8992" y="617057"/>
            <a:ext cx="4035218" cy="9144970"/>
          </a:xfrm>
          <a:custGeom>
            <a:avLst/>
            <a:gdLst/>
            <a:ahLst/>
            <a:cxnLst/>
            <a:rect r="r" b="b" t="t" l="l"/>
            <a:pathLst>
              <a:path h="9144970" w="4035218">
                <a:moveTo>
                  <a:pt x="0" y="0"/>
                </a:moveTo>
                <a:lnTo>
                  <a:pt x="4035218" y="0"/>
                </a:lnTo>
                <a:lnTo>
                  <a:pt x="4035218" y="9144970"/>
                </a:lnTo>
                <a:lnTo>
                  <a:pt x="0" y="914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36235" y="524973"/>
            <a:ext cx="4677835" cy="9669943"/>
          </a:xfrm>
          <a:custGeom>
            <a:avLst/>
            <a:gdLst/>
            <a:ahLst/>
            <a:cxnLst/>
            <a:rect r="r" b="b" t="t" l="l"/>
            <a:pathLst>
              <a:path h="9669943" w="4677835">
                <a:moveTo>
                  <a:pt x="0" y="0"/>
                </a:moveTo>
                <a:lnTo>
                  <a:pt x="4677835" y="0"/>
                </a:lnTo>
                <a:lnTo>
                  <a:pt x="4677835" y="9669943"/>
                </a:lnTo>
                <a:lnTo>
                  <a:pt x="0" y="966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6580">
            <a:off x="9654716" y="274294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631316">
            <a:off x="-341565" y="-1602678"/>
            <a:ext cx="8656207" cy="8953145"/>
          </a:xfrm>
          <a:custGeom>
            <a:avLst/>
            <a:gdLst/>
            <a:ahLst/>
            <a:cxnLst/>
            <a:rect r="r" b="b" t="t" l="l"/>
            <a:pathLst>
              <a:path h="8953145" w="8656207">
                <a:moveTo>
                  <a:pt x="0" y="0"/>
                </a:moveTo>
                <a:lnTo>
                  <a:pt x="8656206" y="0"/>
                </a:lnTo>
                <a:lnTo>
                  <a:pt x="8656206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749" y="1468727"/>
            <a:ext cx="8343860" cy="9123127"/>
          </a:xfrm>
          <a:custGeom>
            <a:avLst/>
            <a:gdLst/>
            <a:ahLst/>
            <a:cxnLst/>
            <a:rect r="r" b="b" t="t" l="l"/>
            <a:pathLst>
              <a:path h="9123127" w="8343860">
                <a:moveTo>
                  <a:pt x="0" y="0"/>
                </a:moveTo>
                <a:lnTo>
                  <a:pt x="8343860" y="0"/>
                </a:lnTo>
                <a:lnTo>
                  <a:pt x="8343860" y="9123127"/>
                </a:lnTo>
                <a:lnTo>
                  <a:pt x="0" y="9123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613756" y="-239704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7"/>
                </a:lnTo>
                <a:lnTo>
                  <a:pt x="0" y="852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9967" y="4313489"/>
            <a:ext cx="13428065" cy="268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67"/>
              </a:lnSpc>
            </a:pPr>
            <a:r>
              <a:rPr lang="en-US" b="true" sz="15762" spc="961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3731" y="2908846"/>
            <a:ext cx="12500537" cy="196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94"/>
              </a:lnSpc>
              <a:spcBef>
                <a:spcPct val="0"/>
              </a:spcBef>
            </a:pPr>
            <a:r>
              <a:rPr lang="en-US" sz="10924" spc="480">
                <a:solidFill>
                  <a:srgbClr val="3D2917"/>
                </a:solidFill>
                <a:latin typeface="Karimun"/>
                <a:ea typeface="Karimun"/>
                <a:cs typeface="Karimun"/>
                <a:sym typeface="Karimun"/>
              </a:rPr>
              <a:t>Muchas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5927" y="6765932"/>
            <a:ext cx="6596147" cy="40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2442" spc="53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www.unsitiogenial.es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0569">
            <a:off x="-133144" y="2697905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87580">
            <a:off x="8532367" y="-2775906"/>
            <a:ext cx="12810333" cy="13249773"/>
          </a:xfrm>
          <a:custGeom>
            <a:avLst/>
            <a:gdLst/>
            <a:ahLst/>
            <a:cxnLst/>
            <a:rect r="r" b="b" t="t" l="l"/>
            <a:pathLst>
              <a:path h="13249773" w="12810333">
                <a:moveTo>
                  <a:pt x="0" y="0"/>
                </a:moveTo>
                <a:lnTo>
                  <a:pt x="12810333" y="0"/>
                </a:lnTo>
                <a:lnTo>
                  <a:pt x="12810333" y="13249773"/>
                </a:lnTo>
                <a:lnTo>
                  <a:pt x="0" y="1324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254268" y="11208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4" y="0"/>
                </a:lnTo>
                <a:lnTo>
                  <a:pt x="9352494" y="5237396"/>
                </a:lnTo>
                <a:lnTo>
                  <a:pt x="0" y="523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440073" y="3315091"/>
            <a:ext cx="9352494" cy="5237396"/>
          </a:xfrm>
          <a:custGeom>
            <a:avLst/>
            <a:gdLst/>
            <a:ahLst/>
            <a:cxnLst/>
            <a:rect r="r" b="b" t="t" l="l"/>
            <a:pathLst>
              <a:path h="5237396" w="9352494">
                <a:moveTo>
                  <a:pt x="0" y="0"/>
                </a:moveTo>
                <a:lnTo>
                  <a:pt x="9352493" y="0"/>
                </a:lnTo>
                <a:lnTo>
                  <a:pt x="9352493" y="5237397"/>
                </a:lnTo>
                <a:lnTo>
                  <a:pt x="0" y="52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832156"/>
            <a:ext cx="18288000" cy="6583680"/>
          </a:xfrm>
          <a:custGeom>
            <a:avLst/>
            <a:gdLst/>
            <a:ahLst/>
            <a:cxnLst/>
            <a:rect r="r" b="b" t="t" l="l"/>
            <a:pathLst>
              <a:path h="6583680" w="18288000">
                <a:moveTo>
                  <a:pt x="0" y="0"/>
                </a:moveTo>
                <a:lnTo>
                  <a:pt x="18288000" y="0"/>
                </a:lnTo>
                <a:lnTo>
                  <a:pt x="18288000" y="6583680"/>
                </a:lnTo>
                <a:lnTo>
                  <a:pt x="0" y="6583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015069" y="-647592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5291">
            <a:off x="-474417" y="2532675"/>
            <a:ext cx="7797854" cy="8526128"/>
          </a:xfrm>
          <a:custGeom>
            <a:avLst/>
            <a:gdLst/>
            <a:ahLst/>
            <a:cxnLst/>
            <a:rect r="r" b="b" t="t" l="l"/>
            <a:pathLst>
              <a:path h="8526128" w="7797854">
                <a:moveTo>
                  <a:pt x="0" y="0"/>
                </a:moveTo>
                <a:lnTo>
                  <a:pt x="7797854" y="0"/>
                </a:lnTo>
                <a:lnTo>
                  <a:pt x="7797854" y="8526128"/>
                </a:lnTo>
                <a:lnTo>
                  <a:pt x="0" y="85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335" y="381649"/>
            <a:ext cx="14326125" cy="132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769" spc="170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¿COMO ESTA GESTIONADO?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1991" y="2363124"/>
            <a:ext cx="13475205" cy="580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7"/>
              </a:lnSpc>
              <a:spcBef>
                <a:spcPct val="0"/>
              </a:spcBef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</a:t>
            </a: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eparando las responsabilidades de la aplicación en tres componentes principales:</a:t>
            </a:r>
          </a:p>
          <a:p>
            <a:pPr algn="just" marL="553233" indent="-276617" lvl="1">
              <a:lnSpc>
                <a:spcPts val="3587"/>
              </a:lnSpc>
              <a:spcBef>
                <a:spcPct val="0"/>
              </a:spcBef>
              <a:buFont typeface="Arial"/>
              <a:buChar char="•"/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Modelo (Modelo y clases de Controlador): Representa los datos y la lógica de negocio.</a:t>
            </a:r>
          </a:p>
          <a:p>
            <a:pPr algn="just" marL="553233" indent="-276617" lvl="1">
              <a:lnSpc>
                <a:spcPts val="3587"/>
              </a:lnSpc>
              <a:spcBef>
                <a:spcPct val="0"/>
              </a:spcBef>
              <a:buFont typeface="Arial"/>
              <a:buChar char="•"/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Paquete Modelo: Contiene Conexion.java para la conexión a la base de datos y DatosRutas.java para cargar datos iniciales desde archivos CSV.</a:t>
            </a:r>
          </a:p>
          <a:p>
            <a:pPr algn="just" marL="553233" indent="-276617" lvl="1">
              <a:lnSpc>
                <a:spcPts val="3587"/>
              </a:lnSpc>
              <a:spcBef>
                <a:spcPct val="0"/>
              </a:spcBef>
              <a:buFont typeface="Arial"/>
              <a:buChar char="•"/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Clases de entidad en Controlador: Clases como Bus, Linea, Chofer, Estudiante, Horario, y Parada definen la estructura de los datos del sistema.</a:t>
            </a:r>
          </a:p>
          <a:p>
            <a:pPr algn="just" marL="553233" indent="-276617" lvl="1">
              <a:lnSpc>
                <a:spcPts val="3587"/>
              </a:lnSpc>
              <a:spcBef>
                <a:spcPct val="0"/>
              </a:spcBef>
              <a:buFont typeface="Arial"/>
              <a:buChar char="•"/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Vista (Vista): Es la interfaz de usuario. En este caso, son menús de consola que muestran información y capturan la entrada del usuario. Las clases VistaPrincipal, VistaBusqueda, VistaRutas, y VistaAdmin se encargan de esta capa.</a:t>
            </a:r>
          </a:p>
          <a:p>
            <a:pPr algn="just" marL="553233" indent="-276617" lvl="1">
              <a:lnSpc>
                <a:spcPts val="3587"/>
              </a:lnSpc>
              <a:spcBef>
                <a:spcPct val="0"/>
              </a:spcBef>
              <a:buFont typeface="Arial"/>
              <a:buChar char="•"/>
            </a:pPr>
            <a:r>
              <a:rPr lang="en-US" sz="2562" spc="56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Controlador (Controlador): Actúa como intermediario entre el Modelo y la Vista. Procesa la entrada del usuario, interactúa con la base de datos y actualiza la vista. Clases como Buscador y ModificacionRutas implementan la lógica principal de la aplicación.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CLASES DEL PAQUETE CONTROLADOR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31714" y="1994637"/>
            <a:ext cx="5776812" cy="7370415"/>
          </a:xfrm>
          <a:custGeom>
            <a:avLst/>
            <a:gdLst/>
            <a:ahLst/>
            <a:cxnLst/>
            <a:rect r="r" b="b" t="t" l="l"/>
            <a:pathLst>
              <a:path h="7370415" w="5776812">
                <a:moveTo>
                  <a:pt x="0" y="0"/>
                </a:moveTo>
                <a:lnTo>
                  <a:pt x="5776812" y="0"/>
                </a:lnTo>
                <a:lnTo>
                  <a:pt x="5776812" y="7370415"/>
                </a:lnTo>
                <a:lnTo>
                  <a:pt x="0" y="737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6071" y="2888777"/>
            <a:ext cx="5270907" cy="5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este paquete es donde la interaccion de la vista, el usuario y la base de datos se combina para seguir la logica segun el planteamiento del problema por ende tiene las siguientes clases: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CLASES DEL PAQUETE MODELADO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86308" y="1522353"/>
            <a:ext cx="4469577" cy="2791128"/>
          </a:xfrm>
          <a:custGeom>
            <a:avLst/>
            <a:gdLst/>
            <a:ahLst/>
            <a:cxnLst/>
            <a:rect r="r" b="b" t="t" l="l"/>
            <a:pathLst>
              <a:path h="2791128" w="4469577">
                <a:moveTo>
                  <a:pt x="0" y="0"/>
                </a:moveTo>
                <a:lnTo>
                  <a:pt x="4469577" y="0"/>
                </a:lnTo>
                <a:lnTo>
                  <a:pt x="4469577" y="2791129"/>
                </a:lnTo>
                <a:lnTo>
                  <a:pt x="0" y="2791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6194" y="4853831"/>
            <a:ext cx="4689805" cy="3249837"/>
          </a:xfrm>
          <a:custGeom>
            <a:avLst/>
            <a:gdLst/>
            <a:ahLst/>
            <a:cxnLst/>
            <a:rect r="r" b="b" t="t" l="l"/>
            <a:pathLst>
              <a:path h="3249837" w="4689805">
                <a:moveTo>
                  <a:pt x="0" y="0"/>
                </a:moveTo>
                <a:lnTo>
                  <a:pt x="4689805" y="0"/>
                </a:lnTo>
                <a:lnTo>
                  <a:pt x="4689805" y="3249836"/>
                </a:lnTo>
                <a:lnTo>
                  <a:pt x="0" y="3249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9722" y="1895540"/>
            <a:ext cx="5270907" cy="564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 este paquete es donde conectamos a la base de datos cargando los archivos CSV que van a ser leidos y cargados hacia la base de datos en donde cada archivo CSV va a tener una tabla designada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DATOSRUTAS.JAVA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839235" y="-1558424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1"/>
                </a:lnTo>
                <a:lnTo>
                  <a:pt x="0" y="8797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940" y="2067702"/>
            <a:ext cx="16629360" cy="8219298"/>
          </a:xfrm>
          <a:custGeom>
            <a:avLst/>
            <a:gdLst/>
            <a:ahLst/>
            <a:cxnLst/>
            <a:rect r="r" b="b" t="t" l="l"/>
            <a:pathLst>
              <a:path h="8219298" w="16629360">
                <a:moveTo>
                  <a:pt x="0" y="0"/>
                </a:moveTo>
                <a:lnTo>
                  <a:pt x="16629360" y="0"/>
                </a:lnTo>
                <a:lnTo>
                  <a:pt x="16629360" y="8219298"/>
                </a:lnTo>
                <a:lnTo>
                  <a:pt x="0" y="8219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713" r="-5532" b="-47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7699" y="1322571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código que se encarga de eliminar las tablas </a:t>
            </a:r>
          </a:p>
        </p:txBody>
      </p:sp>
      <p:sp>
        <p:nvSpPr>
          <p:cNvPr name="AutoShape 8" id="8"/>
          <p:cNvSpPr/>
          <p:nvPr/>
        </p:nvSpPr>
        <p:spPr>
          <a:xfrm>
            <a:off x="5538450" y="5124450"/>
            <a:ext cx="825273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4165865" y="5143500"/>
            <a:ext cx="1121659" cy="3519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2689997" y="5571476"/>
            <a:ext cx="2058043" cy="159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278">
                <a:solidFill>
                  <a:srgbClr val="EDE7D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Se utiliza para ejecutar sentencias SQL estáticas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339071" y="5600051"/>
            <a:ext cx="845211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791181" y="5730051"/>
            <a:ext cx="0" cy="18410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536895" y="8243496"/>
            <a:ext cx="884072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5245692" y="4491011"/>
            <a:ext cx="3499529" cy="126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sz="2428">
                <a:solidFill>
                  <a:srgbClr val="EDE7D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desactiva temporalmente la verificación de claves foráneas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4108442" y="5124450"/>
            <a:ext cx="1208878" cy="2270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6489852" y="8662596"/>
            <a:ext cx="7091573" cy="8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sz="2428">
                <a:solidFill>
                  <a:srgbClr val="EDE7D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desactiva temporalmente la verificación de claves foráneas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8677380" y="8270959"/>
            <a:ext cx="958864" cy="4297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4635460" y="6273391"/>
            <a:ext cx="2359996" cy="25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sz="2428">
                <a:solidFill>
                  <a:srgbClr val="EDE7D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Esta sentencia SQL elimina todas las filas de las tablas indicadas en la sentencia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3791181" y="6650580"/>
            <a:ext cx="844280" cy="9205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96820">
            <a:off x="9935249" y="3401101"/>
            <a:ext cx="9400422" cy="9722890"/>
          </a:xfrm>
          <a:custGeom>
            <a:avLst/>
            <a:gdLst/>
            <a:ahLst/>
            <a:cxnLst/>
            <a:rect r="r" b="b" t="t" l="l"/>
            <a:pathLst>
              <a:path h="9722890" w="9400422">
                <a:moveTo>
                  <a:pt x="0" y="0"/>
                </a:moveTo>
                <a:lnTo>
                  <a:pt x="9400422" y="0"/>
                </a:lnTo>
                <a:lnTo>
                  <a:pt x="9400422" y="9722890"/>
                </a:lnTo>
                <a:lnTo>
                  <a:pt x="0" y="972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578">
            <a:off x="-1413494" y="-1790161"/>
            <a:ext cx="10501467" cy="10861705"/>
          </a:xfrm>
          <a:custGeom>
            <a:avLst/>
            <a:gdLst/>
            <a:ahLst/>
            <a:cxnLst/>
            <a:rect r="r" b="b" t="t" l="l"/>
            <a:pathLst>
              <a:path h="10861705" w="10501467">
                <a:moveTo>
                  <a:pt x="0" y="0"/>
                </a:moveTo>
                <a:lnTo>
                  <a:pt x="10501467" y="0"/>
                </a:lnTo>
                <a:lnTo>
                  <a:pt x="10501467" y="10861705"/>
                </a:lnTo>
                <a:lnTo>
                  <a:pt x="0" y="1086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162" y="352425"/>
            <a:ext cx="1575765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b="true" sz="6912">
                <a:solidFill>
                  <a:srgbClr val="3D2917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CLASE DATOSRUTAS.JAVA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9589865" y="-1834287"/>
            <a:ext cx="15710072" cy="8797640"/>
          </a:xfrm>
          <a:custGeom>
            <a:avLst/>
            <a:gdLst/>
            <a:ahLst/>
            <a:cxnLst/>
            <a:rect r="r" b="b" t="t" l="l"/>
            <a:pathLst>
              <a:path h="8797640" w="15710072">
                <a:moveTo>
                  <a:pt x="0" y="0"/>
                </a:moveTo>
                <a:lnTo>
                  <a:pt x="15710072" y="0"/>
                </a:lnTo>
                <a:lnTo>
                  <a:pt x="15710072" y="8797640"/>
                </a:lnTo>
                <a:lnTo>
                  <a:pt x="0" y="879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703" y="1389246"/>
            <a:ext cx="18108508" cy="8897754"/>
          </a:xfrm>
          <a:custGeom>
            <a:avLst/>
            <a:gdLst/>
            <a:ahLst/>
            <a:cxnLst/>
            <a:rect r="r" b="b" t="t" l="l"/>
            <a:pathLst>
              <a:path h="8897754" w="18108508">
                <a:moveTo>
                  <a:pt x="0" y="0"/>
                </a:moveTo>
                <a:lnTo>
                  <a:pt x="18108508" y="0"/>
                </a:lnTo>
                <a:lnTo>
                  <a:pt x="18108508" y="8897754"/>
                </a:lnTo>
                <a:lnTo>
                  <a:pt x="0" y="8897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47" t="0" r="-3847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7496578" y="4706581"/>
            <a:ext cx="2413136" cy="220476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2017699" y="1322571"/>
            <a:ext cx="14649897" cy="6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8">
                <a:solidFill>
                  <a:srgbClr val="3D2917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bloque de codigo que carga el archivo Lineasbus.csv y los inserta en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6081" y="3841000"/>
            <a:ext cx="4671467" cy="248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sz="1571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PreparedStatement: es una sentencia de SQL que se prepara una vez y se puede ejecutar varias veces con diferentes parámetros, como en nuestro caso la variable tiene "INSERT IGNORE INTO lineas (id_linea, nombre, paradas) VALUES (?, ?, ?)" significa que tiene 3 parametros diferentes, esto se puede modificar de cuantas necesitemos ya que no es igual para todas las tablas como a continuacion presentaremos.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2957" y="6882765"/>
            <a:ext cx="6164174" cy="141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2"/>
              </a:lnSpc>
            </a:pPr>
            <a:r>
              <a:rPr lang="en-US" sz="1623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Desde aqui va a empezar el bucle while que va a leer el archivo con la ruta absoluta declarada en la variable filePath y separando por “;”</a:t>
            </a:r>
          </a:p>
          <a:p>
            <a:pPr algn="just">
              <a:lnSpc>
                <a:spcPts val="2272"/>
              </a:lnSpc>
            </a:pPr>
            <a:r>
              <a:rPr lang="en-US" sz="1623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en un arreglo el donde la primera posicion va a asignar el primer “?” en value en la sentencia sql en la linea 3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355077" y="4233332"/>
            <a:ext cx="30610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2" id="12"/>
          <p:cNvSpPr/>
          <p:nvPr/>
        </p:nvSpPr>
        <p:spPr>
          <a:xfrm>
            <a:off x="4367037" y="5667042"/>
            <a:ext cx="1075835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168647" y="5466430"/>
            <a:ext cx="2512253" cy="198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2"/>
              </a:lnSpc>
            </a:pPr>
            <a:r>
              <a:rPr lang="en-US" sz="1623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El método .setString() viene de la interfaz java.sql.PreparedStatement en JDBC, esto sirve para dar valor a los parametros “ ? “ en la sentencia SQL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642101" y="5667042"/>
            <a:ext cx="29958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5792920" y="5376745"/>
            <a:ext cx="36232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9342647" y="4678006"/>
            <a:ext cx="2464570" cy="147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4"/>
              </a:lnSpc>
            </a:pPr>
            <a:r>
              <a:rPr lang="en-US" sz="1696">
                <a:solidFill>
                  <a:srgbClr val="EDE7DF"/>
                </a:solidFill>
                <a:latin typeface="Open Sans"/>
                <a:ea typeface="Open Sans"/>
                <a:cs typeface="Open Sans"/>
                <a:sym typeface="Open Sans"/>
              </a:rPr>
              <a:t>El 1 inidica la posicion de los parametros de la sentencia en la variable sql de tipo String, los parametros son “ ? 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DAGt6LSXzi4</dc:identifier>
  <dcterms:modified xsi:type="dcterms:W3CDTF">2011-08-01T06:04:30Z</dcterms:modified>
  <cp:revision>1</cp:revision>
  <dc:title>proyecto</dc:title>
</cp:coreProperties>
</file>